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62" r:id="rId2"/>
    <p:sldId id="263" r:id="rId3"/>
    <p:sldId id="256" r:id="rId4"/>
    <p:sldId id="265" r:id="rId5"/>
    <p:sldId id="267" r:id="rId6"/>
    <p:sldId id="266" r:id="rId7"/>
    <p:sldId id="268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475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475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47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76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476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78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478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80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480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481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481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48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8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82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482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482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0E3EAED-23BA-4291-917A-0433240DB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18" grpId="0"/>
      <p:bldP spid="74818" grpId="1"/>
      <p:bldP spid="74819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8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8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4819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748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8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9F2CD-BF7F-46FC-97E8-88D84D2B6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1F363-3EEF-4CAD-982F-5F72339EE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6A12-C792-411D-AE18-1F1CC9636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F9F06-8E71-4E8C-A499-8725FECCA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D79A0-AC7F-427D-AF11-2C2EC6CC7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5584A-9DC4-42D6-B266-D15D7A354C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3D729-3B8C-48C8-8AA1-C3B8260FC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6C908-A799-45D2-B193-9A71682A0D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37EC-EE21-47EE-ADE7-170C101BB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1970B-B765-40C6-A349-196B18F93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00B050"/>
            </a:gs>
            <a:gs pos="95562">
              <a:srgbClr val="7030A0"/>
            </a:gs>
            <a:gs pos="96000">
              <a:srgbClr val="7030A0"/>
            </a:gs>
            <a:gs pos="88000">
              <a:schemeClr val="bg1">
                <a:lumMod val="20000"/>
                <a:lumOff val="80000"/>
              </a:schemeClr>
            </a:gs>
            <a:gs pos="99000">
              <a:srgbClr val="C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373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373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37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374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37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376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37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378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378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379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379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79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79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79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37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37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37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DB006E7-3EBF-4482-9402-83AB5A4775D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>
    <p:zoom/>
    <p:sndAc>
      <p:stSnd>
        <p:snd r:embed="rId1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95" grpId="0"/>
      <p:bldP spid="73795" grpId="1"/>
      <p:bldP spid="73796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3796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work\My Ducoment\Pictures\flowers\picture 2\AQ2K0Z5CAW03SGPCAI8S5TUCAYB52VXCA2MR23XCA89UIV3CAL17QIDCAXDKPT6CAM5SUDVCAJZ6Z69CARZO7JLCAPEPSN2CAD0MGKDCAVOOES6CANO5HUWCAOZQXJ1CAI3TEF3CA3SUWLSCANL31POCA1UDL0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8077200" cy="35813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38200" y="416004"/>
            <a:ext cx="78069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বিসমিল্লাহির রহমানির রাহিম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410200"/>
            <a:ext cx="7523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আন্তরিক শুভেচ্ছা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52600" y="457200"/>
            <a:ext cx="5029200" cy="1295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90800"/>
            <a:ext cx="5029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মশিয়ার রহমান 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অধ্যাপক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 বিভাগ</a:t>
            </a:r>
          </a:p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মেট্রো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লিটন কলেজ, ঢাকা </a:t>
            </a:r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2438399"/>
            <a:ext cx="2286000" cy="2913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752600"/>
            <a:ext cx="8153400" cy="2057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উচ্চতর গণিত ১ম পত্র</a:t>
            </a:r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4038600"/>
            <a:ext cx="5791200" cy="2438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 কোডঃ</a:t>
            </a:r>
            <a:r>
              <a:rPr lang="bn-BD" sz="5400" dirty="0" smtClean="0">
                <a:solidFill>
                  <a:srgbClr val="FFFF00"/>
                </a:solidFill>
                <a:cs typeface="Vrinda" charset="0"/>
              </a:rPr>
              <a:t> </a:t>
            </a:r>
            <a:r>
              <a:rPr lang="en-US" sz="5400" dirty="0" smtClean="0">
                <a:solidFill>
                  <a:srgbClr val="FFFF00"/>
                </a:solidFill>
                <a:cs typeface="Vrinda" charset="0"/>
              </a:rPr>
              <a:t>265</a:t>
            </a:r>
            <a:endParaRPr lang="bn-BD" sz="5400" dirty="0" smtClean="0">
              <a:solidFill>
                <a:srgbClr val="FFFF00"/>
              </a:solidFill>
              <a:cs typeface="Vrinda" charset="0"/>
            </a:endParaRPr>
          </a:p>
          <a:p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পূর্ণ মানঃ</a:t>
            </a:r>
            <a:r>
              <a:rPr lang="bn-BD" sz="6600" dirty="0" smtClean="0">
                <a:solidFill>
                  <a:srgbClr val="FFFF00"/>
                </a:solidFill>
                <a:cs typeface="Vrinda" charset="0"/>
              </a:rPr>
              <a:t>  </a:t>
            </a:r>
            <a:r>
              <a:rPr lang="en-US" sz="6600" dirty="0" smtClean="0">
                <a:solidFill>
                  <a:srgbClr val="FFFF00"/>
                </a:solidFill>
                <a:cs typeface="Vrinda" charset="0"/>
              </a:rPr>
              <a:t>100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62200" y="152400"/>
            <a:ext cx="4038600" cy="1447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নম্বর বন্টন </a:t>
            </a:r>
            <a:endParaRPr lang="en-US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514600"/>
            <a:ext cx="7696200" cy="98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buFont typeface="Wingdings" pitchFamily="2" charset="2"/>
              <a:buChar char="Ø"/>
            </a:pPr>
            <a:r>
              <a:rPr lang="bn-BD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 অধ্যায় - ম্যাট্রিক্স ও </a:t>
            </a:r>
            <a:r>
              <a:rPr lang="bn-BD" sz="32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নির্ণায়ক </a:t>
            </a:r>
            <a:r>
              <a:rPr lang="bn-BD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endParaRPr lang="en-US" sz="32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Vrinda" charset="0"/>
            </a:endParaRPr>
          </a:p>
          <a:p>
            <a:pPr marL="571500" indent="-571500">
              <a:lnSpc>
                <a:spcPct val="90000"/>
              </a:lnSpc>
              <a:buFont typeface="Wingdings" pitchFamily="2" charset="2"/>
              <a:buChar char="Ø"/>
            </a:pPr>
            <a:r>
              <a:rPr lang="bn-BD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পঞ্চম  অধ্যায় - বিন্যাস ও সমাবেশ 	</a:t>
            </a:r>
            <a:r>
              <a:rPr lang="bn-BD" sz="32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38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বীজগণিত</a:t>
            </a:r>
            <a:br>
              <a:rPr lang="bn-BD" sz="60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4400" u="sng" dirty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নম্বরঃ </a:t>
            </a:r>
            <a:r>
              <a:rPr lang="bn-BD" sz="4400" u="sng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4400" u="sng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4400" u="sng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5টি </a:t>
            </a:r>
            <a:r>
              <a:rPr lang="bn-BD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 </a:t>
            </a:r>
            <a:r>
              <a:rPr lang="bn-BD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থাকবে 3 টি </a:t>
            </a:r>
            <a:r>
              <a:rPr lang="bn-BD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প্রশ্নের উত্তর দিতে হবে। প্রতিটি প্রশ্নের নম্বর  ৫  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417823"/>
            <a:ext cx="8077200" cy="1601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ম্যাট্রিক্স ও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নির্ণায়ক হতে</a:t>
            </a: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তিনটি থেকে দুটি এবং</a:t>
            </a:r>
            <a:r>
              <a:rPr lang="bn-BD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3600" dirty="0">
              <a:solidFill>
                <a:srgbClr val="000000"/>
              </a:solidFill>
              <a:cs typeface="Vrinda" charset="0"/>
            </a:endParaRPr>
          </a:p>
          <a:p>
            <a:pPr marL="571500" indent="-571500">
              <a:lnSpc>
                <a:spcPct val="90000"/>
              </a:lnSpc>
              <a:buFont typeface="Wingdings" pitchFamily="2" charset="2"/>
              <a:buChar char="Ø"/>
            </a:pPr>
            <a:r>
              <a:rPr lang="bn-BD" sz="3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বিন্যাস </a:t>
            </a:r>
            <a:r>
              <a:rPr lang="bn-BD" sz="36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ও সমাবেশ হতে</a:t>
            </a:r>
            <a:r>
              <a:rPr lang="bn-BD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দুটি  থেকে একটি </a:t>
            </a:r>
            <a:r>
              <a:rPr lang="bn-BD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bn-BD" sz="3600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90000"/>
              </a:lnSpc>
            </a:pPr>
            <a:r>
              <a:rPr lang="bn-BD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প্রশ্নের উত্তর দিতে হবে</a:t>
            </a:r>
            <a:r>
              <a:rPr lang="bn-BD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80703"/>
      </p:ext>
    </p:extLst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8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জ্যামিতি ও ভেক্টর</a:t>
            </a:r>
            <a:r>
              <a:rPr lang="bn-BD" sz="4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4400" u="sng" dirty="0" smtClean="0"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নম্বরঃ ২০</a:t>
            </a:r>
            <a:r>
              <a:rPr lang="bn-BD" sz="4400" b="1" u="sng" dirty="0" smtClean="0"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b="1" dirty="0" smtClean="0"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ছয়টি </a:t>
            </a:r>
            <a:r>
              <a:rPr lang="bn-BD" sz="2800" b="1" dirty="0"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 থাকবে, </a:t>
            </a:r>
            <a:r>
              <a:rPr lang="bn-BD" sz="2800" b="1" dirty="0" smtClean="0"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চারটি </a:t>
            </a:r>
            <a:r>
              <a:rPr lang="bn-BD" sz="2800" b="1" dirty="0"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প্রশ্নের উত্তর দিতে হবে। প্রতিটি প্রশ্নের নম্বর  ৫ </a:t>
            </a:r>
            <a:endParaRPr lang="en-US" sz="44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1999" y="2438400"/>
            <a:ext cx="7772401" cy="2362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দ্বিতীয় অধ্যায় - ভেক্টর </a:t>
            </a:r>
          </a:p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তৃতীয় অধ্যায় - সরলরেখা </a:t>
            </a:r>
          </a:p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চতুর্থ অধ্যায় - বৃত্ত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1" y="4495800"/>
            <a:ext cx="8305800" cy="2362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bn-BD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 </a:t>
            </a:r>
            <a:r>
              <a:rPr lang="bn-BD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হতে  </a:t>
            </a:r>
            <a:r>
              <a:rPr lang="bn-BD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 </a:t>
            </a:r>
            <a:r>
              <a:rPr lang="bn-BD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 থেকে </a:t>
            </a:r>
            <a:r>
              <a:rPr lang="bn-BD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 টি এবং</a:t>
            </a:r>
          </a:p>
          <a:p>
            <a:r>
              <a:rPr lang="bn-BD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সরলরেখা  ও  বৃত্ত </a:t>
            </a:r>
            <a:r>
              <a:rPr lang="bn-BD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হতে  </a:t>
            </a:r>
            <a:r>
              <a:rPr lang="bn-BD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 </a:t>
            </a:r>
            <a:r>
              <a:rPr lang="bn-BD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 থেকে </a:t>
            </a:r>
            <a:r>
              <a:rPr lang="bn-BD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৩টি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প্রশ্নের </a:t>
            </a:r>
            <a:r>
              <a:rPr lang="bn-BD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 দিতে হবে।</a:t>
            </a:r>
            <a:endParaRPr lang="bn-BD" sz="3600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962747"/>
      </p:ext>
    </p:extLst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15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ত্রিকোণমিতি </a:t>
            </a:r>
            <a:r>
              <a:rPr lang="en-US" sz="5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নম্বরঃ ২০ </a:t>
            </a:r>
            <a:endParaRPr lang="bn-BD" sz="4400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ছয়টি প্রশ্ন থাকবে, চারটি প্রশ্নের উত্তর দিতে হবে। প্রতিটি প্রশ্নের নম্বর  ৫  </a:t>
            </a:r>
            <a:endParaRPr lang="en-US" sz="28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2895600"/>
            <a:ext cx="8001000" cy="15240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ষষ্ট অধ্যায় - ত্রিকোণমিতিক অনুপাত </a:t>
            </a:r>
          </a:p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সপ্তম অধ্যায় - সংযুক্ত কোণের ত্রিকোণমিতিক অনুপাত</a:t>
            </a:r>
          </a:p>
          <a:p>
            <a:pPr>
              <a:buFont typeface="Wingdings" pitchFamily="2" charset="2"/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400" dirty="0">
              <a:cs typeface="Vrind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4495800"/>
            <a:ext cx="8229600" cy="1828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bn-BD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ত্রিকোণমিতিক অনুপাত  হতে  ৩ টি থেকে ২ টি এবং </a:t>
            </a:r>
          </a:p>
          <a:p>
            <a:pPr algn="ctr"/>
            <a:r>
              <a:rPr lang="bn-BD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সংযুক্ত কোণের ত্রিকোণমিতিক </a:t>
            </a:r>
            <a:r>
              <a:rPr lang="bn-BD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অনুপাত হতে  ৩ টি থেকে ২ </a:t>
            </a:r>
            <a:r>
              <a:rPr lang="bn-BD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 </a:t>
            </a:r>
            <a:r>
              <a:rPr lang="bn-BD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প্রশ্নের উত্তর দিতে হবে।</a:t>
            </a:r>
            <a:endParaRPr lang="bn-BD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None/>
            </a:pPr>
            <a:r>
              <a:rPr lang="bn-BD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2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Vrind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94451"/>
      </p:ext>
    </p:extLst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3058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ক্যালকুলাস</a:t>
            </a:r>
            <a:r>
              <a:rPr lang="bn-BD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rinda" charset="0"/>
              </a:rPr>
              <a:t/>
            </a:r>
            <a:br>
              <a:rPr lang="bn-BD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rinda" charset="0"/>
              </a:rPr>
            </a:br>
            <a:r>
              <a:rPr lang="bn-BD" sz="40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নম্বরঃ </a:t>
            </a:r>
            <a:r>
              <a:rPr lang="bn-BD" sz="40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ছয়টি </a:t>
            </a:r>
            <a:r>
              <a:rPr lang="bn-BD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 </a:t>
            </a:r>
            <a:r>
              <a:rPr lang="bn-BD" sz="28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থাকবে চারটি </a:t>
            </a:r>
            <a:r>
              <a:rPr lang="bn-BD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প্রশ্নের উত্তর দিতে হবে। প্রতিটি প্রশ্নের নম্বর  ৫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590801"/>
            <a:ext cx="7696200" cy="1828799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bn-BD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অষ্টম অধ্যায়- ফাংশন ও ফাংশনের </a:t>
            </a:r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লেখচিত্র</a:t>
            </a:r>
          </a:p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নবম অধ্যায় – অন্তরীকরণ   </a:t>
            </a:r>
          </a:p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দশম অধ্যায় – যোগজীকরণ </a:t>
            </a:r>
          </a:p>
          <a:p>
            <a:pPr marL="0" indent="0">
              <a:buNone/>
            </a:pP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648201"/>
            <a:ext cx="8229600" cy="1828799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bn-BD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ফাংশন ও ফাংশনের লেখচিত্র হতে ২ টি থেকে ১ টি </a:t>
            </a:r>
            <a:endParaRPr lang="en-US" sz="36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অন্তরীকরণ ও যোগজীকরণ হতে চারটি থেকে তিনটি  </a:t>
            </a:r>
          </a:p>
          <a:p>
            <a:pPr marL="0" indent="0" algn="ctr">
              <a:buNone/>
            </a:pPr>
            <a:r>
              <a:rPr lang="bn-BD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প্রশ্নের উত্তর দিতে হবে।</a:t>
            </a:r>
            <a:endParaRPr lang="en-US" sz="36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648"/>
      </p:ext>
    </p:extLst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67831"/>
            <a:ext cx="838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ব্যবহারিক</a:t>
            </a:r>
            <a:br>
              <a:rPr lang="bn-BD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নম্বরঃ ২৫ </a:t>
            </a:r>
            <a:endParaRPr lang="bn-BD" sz="4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 টি কার্যক্রম থাকবে ২ টি কার্যক্রম সম্পন্ন করতে হবে। </a:t>
            </a:r>
            <a:endParaRPr 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048000"/>
            <a:ext cx="8305800" cy="34290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bn-BD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দুইটি কার্যক্রমে, নম্বর = ৬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২ =১২</a:t>
            </a:r>
          </a:p>
          <a:p>
            <a:pPr marL="0" indent="0">
              <a:buNone/>
            </a:pPr>
            <a:r>
              <a:rPr lang="bn-BD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[</a:t>
            </a:r>
            <a:r>
              <a:rPr lang="bn-BD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প্রত্যেক কার্যক্রমে তত্ত্বঃ ২ নম্বর, লেখচিত্র অঙ্কন ও উপাত্ত বিশ্লেষণঃ ৪ নম্বর]  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ব্যাখ্যাসহ ফলাফল উপাস্থাপন, নম্বর = ২</a:t>
            </a:r>
            <a:r>
              <a:rPr lang="en-US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× 2=5</a:t>
            </a:r>
            <a:endParaRPr lang="bn-BD" sz="3600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ব্যবহারিক খাতা উপাস্থাপন,  নম্বর = ৩ 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মৌখীক অভীক্ষা, নম্বর = ৫ </a:t>
            </a:r>
            <a:endParaRPr lang="en-US" sz="3600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42825"/>
      </p:ext>
    </p:extLst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work\My Ducoment\Pictures\flowers\vactor 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18800318">
            <a:off x="-144696" y="2148824"/>
            <a:ext cx="6327373" cy="186204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C00000"/>
                </a:solidFill>
              </a:rPr>
              <a:t>THANKS</a:t>
            </a:r>
            <a:endParaRPr lang="en-US" sz="11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7180"/>
      </p:ext>
    </p:extLst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390</TotalTime>
  <Words>210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Ripple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গণিত ১ম পত্র</dc:title>
  <dc:creator>Ridwan</dc:creator>
  <cp:lastModifiedBy>ismail - [2010]</cp:lastModifiedBy>
  <cp:revision>54</cp:revision>
  <dcterms:created xsi:type="dcterms:W3CDTF">2011-06-20T05:58:49Z</dcterms:created>
  <dcterms:modified xsi:type="dcterms:W3CDTF">2014-03-22T04:45:09Z</dcterms:modified>
</cp:coreProperties>
</file>